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7" r:id="rId39"/>
    <p:sldId id="298" r:id="rId40"/>
    <p:sldId id="295" r:id="rId41"/>
    <p:sldId id="296" r:id="rId42"/>
    <p:sldId id="299" r:id="rId43"/>
    <p:sldId id="300" r:id="rId44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2BB90DF-A123-43CA-BECC-DDA673D874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4081C32A-8C21-434C-901A-0BA5A0124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C8D92E15-32C7-4B79-82AB-82C25585A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7E20-24EC-484A-A8F2-F4AF71F200AB}" type="datetimeFigureOut">
              <a:rPr lang="hu-HU" smtClean="0"/>
              <a:t>2022. 01. 09.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27A6672-7856-4C25-AF18-045027B4E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C7DDFFD7-DD32-462F-BBAC-8BA5634B3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359B8-7C70-4273-B3EA-E48796A562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05818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9F69180-4E7D-4C80-8175-C3DAF66F1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F0046239-0E41-44E0-A66F-87F9F73A48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42E01B9C-4EB2-4048-A49C-C00FA5253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7E20-24EC-484A-A8F2-F4AF71F200AB}" type="datetimeFigureOut">
              <a:rPr lang="hu-HU" smtClean="0"/>
              <a:t>2022. 01. 09.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0303869-2A7C-4DF3-A9E3-91B6E69BC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63FA900E-6C47-4D3D-9F1D-77AAB5974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359B8-7C70-4273-B3EA-E48796A562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92488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8825C5CC-C291-4435-99DD-373B431F27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5C010A43-F6D3-49B1-B714-2E0DAF26EA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EA3F03E-9098-4742-89A0-78F79D3F4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7E20-24EC-484A-A8F2-F4AF71F200AB}" type="datetimeFigureOut">
              <a:rPr lang="hu-HU" smtClean="0"/>
              <a:t>2022. 01. 09.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3B2D477-0007-4A9E-BC47-8B7D53CF3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BCB0B58-B3A3-4A2A-9343-CBC328E7A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359B8-7C70-4273-B3EA-E48796A562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91202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95A7C2D-B054-4A2B-8EB0-CEA83A3CE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5F86DAA-29E3-4E6F-B683-77219353F0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633BE88-08B5-4EC0-A88A-24E7940C4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7E20-24EC-484A-A8F2-F4AF71F200AB}" type="datetimeFigureOut">
              <a:rPr lang="hu-HU" smtClean="0"/>
              <a:t>2022. 01. 09.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6401494-E17A-4F8E-80B0-B6128CDBE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C88347DE-9A91-4AB8-805B-DB7231F6D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359B8-7C70-4273-B3EA-E48796A562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29131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FD4C1D9-7940-4625-955A-ECCB3F236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5E4000B-E17A-4EAA-9637-AE18F3F41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A2A6CD3-813E-408D-8833-11497D3C0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7E20-24EC-484A-A8F2-F4AF71F200AB}" type="datetimeFigureOut">
              <a:rPr lang="hu-HU" smtClean="0"/>
              <a:t>2022. 01. 09.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FC0BBDF8-06F9-4D5F-B66B-C7A35FF10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774F6DEC-446B-4A90-BA1A-72D2A9BA7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359B8-7C70-4273-B3EA-E48796A562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95578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4361728-8523-4E25-A499-14E4B186E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F910B2DB-A193-4E16-A3C1-47452979C8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FD2C834C-0EFC-4937-BDB9-D501863C83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BB9572C2-3373-4C9C-B0D5-8BFFE4109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7E20-24EC-484A-A8F2-F4AF71F200AB}" type="datetimeFigureOut">
              <a:rPr lang="hu-HU" smtClean="0"/>
              <a:t>2022. 01. 09.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DF1DEEC3-727A-41DA-9A8F-DEEBBA90A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A7B83AD1-479A-4189-8B67-380DFB270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359B8-7C70-4273-B3EA-E48796A562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96113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77B2FCC-AD37-41E3-827B-F7E228103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1BC05AE-5176-437E-B47E-0D446DD71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89E5C8C5-C848-408E-A97D-F3340A1A45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18FBE39E-8892-49CA-9E91-8B2FAE3964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6821528B-DFA8-4B6E-B343-BC75308ED0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9197BC5A-4B70-413B-B9D3-0C7E96CFB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7E20-24EC-484A-A8F2-F4AF71F200AB}" type="datetimeFigureOut">
              <a:rPr lang="hu-HU" smtClean="0"/>
              <a:t>2022. 01. 09.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BCDFF1E8-CBCF-4FD8-993E-09D6A0088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B361B655-62B5-41B6-9319-8188A35FA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359B8-7C70-4273-B3EA-E48796A562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14575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88E37D4-D347-438C-B237-71DCC0D68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CE293CC9-9AAC-4CCE-9698-0357C488F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7E20-24EC-484A-A8F2-F4AF71F200AB}" type="datetimeFigureOut">
              <a:rPr lang="hu-HU" smtClean="0"/>
              <a:t>2022. 01. 09.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30C5C1EA-7FAA-4BF4-B597-99812A7AF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2984C714-FF17-4DDB-9B1F-A4A96BEF4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359B8-7C70-4273-B3EA-E48796A562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95779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C56D7692-9851-4C4D-8C03-40F81BE72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7E20-24EC-484A-A8F2-F4AF71F200AB}" type="datetimeFigureOut">
              <a:rPr lang="hu-HU" smtClean="0"/>
              <a:t>2022. 01. 09.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51D534E5-D172-4F23-8B26-7E65F0499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22B2196-985A-4887-BAC0-3BD49C14C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359B8-7C70-4273-B3EA-E48796A562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13731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FF4691A-D3D3-40D4-81B9-B2372D443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4CE9AC4-D974-4AD2-94A2-D8CD0CCB4A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209B7B98-2BC5-4ABE-BEAD-455A540995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5B79783-C5EA-4BA3-8E80-3F879FCE3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7E20-24EC-484A-A8F2-F4AF71F200AB}" type="datetimeFigureOut">
              <a:rPr lang="hu-HU" smtClean="0"/>
              <a:t>2022. 01. 09.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9D685A60-2AB6-4E84-A75C-D252DD4E8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B335FFEC-984D-43CB-B581-113E11CEE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359B8-7C70-4273-B3EA-E48796A562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0187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A4737DC-FE9E-4C81-8F78-D2A4C0BE6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E13C8B27-1091-4E25-9605-B6AD0DE2B9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301AE950-6537-4C4F-BDA9-044B40C46E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73F710ED-6267-4831-BD6F-1CB3AC06E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7E20-24EC-484A-A8F2-F4AF71F200AB}" type="datetimeFigureOut">
              <a:rPr lang="hu-HU" smtClean="0"/>
              <a:t>2022. 01. 09.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E7D09854-99E3-4BD9-98BF-C81629850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06106F53-8825-4644-A7B2-25AA1C78A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359B8-7C70-4273-B3EA-E48796A562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2569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547E056D-D01C-4381-8FCD-60F386ACF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15FBEAE-FB0A-4883-A398-B58673064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C5C688B8-74F4-4EAA-A44E-069C3200CC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57E20-24EC-484A-A8F2-F4AF71F200AB}" type="datetimeFigureOut">
              <a:rPr lang="hu-HU" smtClean="0"/>
              <a:t>2022. 01. 09.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AD2D56EA-3444-4E7E-8CCF-2C18BF9A69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7AA9C343-0BB5-4760-9A42-A198BCA99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359B8-7C70-4273-B3EA-E48796A562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08242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73323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2" y="715678"/>
            <a:ext cx="62844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1. Bevezetés, ismerkedés a PLAXIS 2D programmal, Síkalapozás</a:t>
            </a:r>
          </a:p>
          <a:p>
            <a:r>
              <a:rPr lang="hu-HU" dirty="0"/>
              <a:t>Terhelési fázisok felvétele, majd futtatás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5BB016CD-959E-4E27-9FA6-F29759B54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362009"/>
            <a:ext cx="9172932" cy="492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684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2" y="715678"/>
            <a:ext cx="62844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1. Bevezetés, ismerkedés a PLAXIS 2D programmal, Síkalapozás</a:t>
            </a:r>
          </a:p>
          <a:p>
            <a:r>
              <a:rPr lang="hu-HU" dirty="0"/>
              <a:t>Eredmények megtekintése, kiértékelése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8F2BF3FD-E8EB-4B02-BFE0-65EC5B1D2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47" y="1585555"/>
            <a:ext cx="11323906" cy="455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84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2. Árvízvédelmi töltés modellezése</a:t>
            </a:r>
          </a:p>
          <a:p>
            <a:r>
              <a:rPr lang="hu-HU" dirty="0"/>
              <a:t>Talajtípusok felvétele és altalaj definiálása az első előadással megegyező módon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1817F23A-8CE5-4EEE-9CC4-FF44BAA697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84"/>
          <a:stretch/>
        </p:blipFill>
        <p:spPr>
          <a:xfrm>
            <a:off x="1176337" y="1444982"/>
            <a:ext cx="9839325" cy="53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80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2. Árvízvédelmi töltés modellezése</a:t>
            </a:r>
          </a:p>
          <a:p>
            <a:r>
              <a:rPr lang="hu-HU" dirty="0"/>
              <a:t>Töltés geometriákának felvétele talajpoligonokkal a parancssoron keresztül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19B5E015-C94B-484D-ABF7-D6461E89D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431417"/>
            <a:ext cx="8615363" cy="520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513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2. Árvízvédelmi töltés modellezése</a:t>
            </a:r>
          </a:p>
          <a:p>
            <a:r>
              <a:rPr lang="hu-HU" dirty="0"/>
              <a:t>Töltés anyagának beállítása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4A7261A-5B1A-4901-AC04-AD0F6AD9A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987" y="1362009"/>
            <a:ext cx="9650026" cy="530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377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2. Árvízvédelmi töltés modellezése</a:t>
            </a:r>
          </a:p>
          <a:p>
            <a:r>
              <a:rPr lang="hu-HU" dirty="0"/>
              <a:t>VEM háló generálása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26662BC3-AC57-4AAC-B56D-F26FC2E50F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362009"/>
            <a:ext cx="9496425" cy="516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643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2. Árvízvédelmi töltés modellezése</a:t>
            </a:r>
          </a:p>
          <a:p>
            <a:r>
              <a:rPr lang="hu-HU" dirty="0"/>
              <a:t>Építési fázisok felvétele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E3EF0BA8-B5E2-4AC9-842E-D7CE79EA08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362009"/>
            <a:ext cx="10048875" cy="519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4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2. Árvízvédelmi töltés modellezése</a:t>
            </a:r>
          </a:p>
          <a:p>
            <a:r>
              <a:rPr lang="hu-HU" dirty="0"/>
              <a:t>Árvíz „építési fázisban” a vízszint megemelése az egyik oldalon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77C2645C-1D19-4E19-A061-461E3413B5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99" y="1578520"/>
            <a:ext cx="7086600" cy="189121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D25A2E8E-8B12-4823-BFCE-62AF82999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0103" y="3571875"/>
            <a:ext cx="2447925" cy="1371600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6F0E4509-CAD3-40F7-850C-D6D1470116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4887" y="1728787"/>
            <a:ext cx="2733675" cy="3400425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D0C74188-9B70-4381-8B53-177CFD5E907C}"/>
              </a:ext>
            </a:extLst>
          </p:cNvPr>
          <p:cNvSpPr txBox="1"/>
          <p:nvPr/>
        </p:nvSpPr>
        <p:spPr>
          <a:xfrm>
            <a:off x="2200783" y="5125591"/>
            <a:ext cx="5162042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Vízszint beállítása a </a:t>
            </a:r>
            <a:r>
              <a:rPr lang="hu-HU" sz="1400" dirty="0" err="1"/>
              <a:t>parancsoron</a:t>
            </a:r>
            <a:r>
              <a:rPr lang="hu-HU" sz="1400" dirty="0"/>
              <a:t> keresztül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D6694264-813C-4031-853F-28E36D263464}"/>
              </a:ext>
            </a:extLst>
          </p:cNvPr>
          <p:cNvSpPr txBox="1"/>
          <p:nvPr/>
        </p:nvSpPr>
        <p:spPr>
          <a:xfrm>
            <a:off x="8077639" y="5170213"/>
            <a:ext cx="3827155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hu-HU" sz="1400" dirty="0"/>
              <a:t>Víz modellből való elfolyásának megakadályozása a peremfeltételek módosításával</a:t>
            </a:r>
          </a:p>
        </p:txBody>
      </p:sp>
    </p:spTree>
    <p:extLst>
      <p:ext uri="{BB962C8B-B14F-4D97-AF65-F5344CB8AC3E}">
        <p14:creationId xmlns:p14="http://schemas.microsoft.com/office/powerpoint/2010/main" val="19028448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2. Árvízvédelmi töltés modellezése</a:t>
            </a:r>
          </a:p>
          <a:p>
            <a:r>
              <a:rPr lang="hu-HU" dirty="0"/>
              <a:t>Gyors </a:t>
            </a:r>
            <a:r>
              <a:rPr lang="hu-HU" dirty="0" err="1"/>
              <a:t>árvízlevonolás</a:t>
            </a:r>
            <a:r>
              <a:rPr lang="hu-HU" dirty="0"/>
              <a:t> „építési fázisban” a vízszint időfüggésének megadása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90043A7-74E1-44FE-AFCA-6622AD3B8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682" y="1456021"/>
            <a:ext cx="9036636" cy="468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206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2. Árvízvédelmi töltés modellezése</a:t>
            </a:r>
          </a:p>
          <a:p>
            <a:r>
              <a:rPr lang="hu-HU" dirty="0"/>
              <a:t>Futtatás után, eredmények megtekintése, értékelése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6C1C9AA8-C28C-44D6-8D2C-66FE0F5E2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493" y="1675557"/>
            <a:ext cx="10387013" cy="420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63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4F26B9C2-B2F8-48E5-B008-6036FAD3C2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8"/>
          <a:stretch/>
        </p:blipFill>
        <p:spPr>
          <a:xfrm>
            <a:off x="5800725" y="0"/>
            <a:ext cx="6391275" cy="6858000"/>
          </a:xfr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5794BF42-DD27-4F39-8CA2-D7AE2E3E2AE4}"/>
              </a:ext>
            </a:extLst>
          </p:cNvPr>
          <p:cNvSpPr txBox="1"/>
          <p:nvPr/>
        </p:nvSpPr>
        <p:spPr>
          <a:xfrm>
            <a:off x="863354" y="533530"/>
            <a:ext cx="60945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u="sng" dirty="0" err="1"/>
              <a:t>Plaxis</a:t>
            </a:r>
            <a:endParaRPr lang="en-US" b="1" u="sng" dirty="0"/>
          </a:p>
          <a:p>
            <a:endParaRPr lang="en-US" b="1" u="sng" dirty="0"/>
          </a:p>
          <a:p>
            <a:endParaRPr lang="hu-HU" b="1" u="sng" dirty="0"/>
          </a:p>
          <a:p>
            <a:r>
              <a:rPr lang="hu-HU" dirty="0"/>
              <a:t>5 hetes tematika</a:t>
            </a:r>
          </a:p>
        </p:txBody>
      </p:sp>
      <p:graphicFrame>
        <p:nvGraphicFramePr>
          <p:cNvPr id="9" name="Táblázat 8">
            <a:extLst>
              <a:ext uri="{FF2B5EF4-FFF2-40B4-BE49-F238E27FC236}">
                <a16:creationId xmlns:a16="http://schemas.microsoft.com/office/drawing/2014/main" id="{C4DA5407-7CF5-4587-8827-6122F9A816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448970"/>
              </p:ext>
            </p:extLst>
          </p:nvPr>
        </p:nvGraphicFramePr>
        <p:xfrm>
          <a:off x="863354" y="2098864"/>
          <a:ext cx="4702945" cy="22876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02945">
                  <a:extLst>
                    <a:ext uri="{9D8B030D-6E8A-4147-A177-3AD203B41FA5}">
                      <a16:colId xmlns:a16="http://schemas.microsoft.com/office/drawing/2014/main" val="431139149"/>
                    </a:ext>
                  </a:extLst>
                </a:gridCol>
              </a:tblGrid>
              <a:tr h="245193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u="none" strike="noStrike" dirty="0">
                          <a:effectLst/>
                        </a:rPr>
                        <a:t>A kurzus tematikája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0134465"/>
                  </a:ext>
                </a:extLst>
              </a:tr>
              <a:tr h="453418">
                <a:tc>
                  <a:txBody>
                    <a:bodyPr/>
                    <a:lstStyle/>
                    <a:p>
                      <a:pPr marL="342900" indent="-342900" algn="l" fontAlgn="ctr">
                        <a:buAutoNum type="arabicPeriod"/>
                      </a:pPr>
                      <a:r>
                        <a:rPr lang="hu-HU" sz="1800" u="none" strike="noStrike" dirty="0">
                          <a:effectLst/>
                        </a:rPr>
                        <a:t>Bevezetés, ismerkedés a PLAXIS 2D</a:t>
                      </a:r>
                    </a:p>
                    <a:p>
                      <a:pPr marL="0" indent="0" algn="l" fontAlgn="ctr">
                        <a:buNone/>
                      </a:pPr>
                      <a:r>
                        <a:rPr lang="hu-HU" sz="1800" u="none" strike="noStrike" dirty="0">
                          <a:effectLst/>
                        </a:rPr>
                        <a:t>       programmal, Síkalapozás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21942155"/>
                  </a:ext>
                </a:extLst>
              </a:tr>
              <a:tr h="293153"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u="none" strike="noStrike" dirty="0">
                          <a:effectLst/>
                        </a:rPr>
                        <a:t>2.   Árvízvédelmi töltés modellezése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77785003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u="none" strike="noStrike" dirty="0">
                          <a:effectLst/>
                        </a:rPr>
                        <a:t>3.   Visszahorgonyzott résfalas munkatérhatárolás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45780279"/>
                  </a:ext>
                </a:extLst>
              </a:tr>
              <a:tr h="245193"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u="none" strike="noStrike" dirty="0">
                          <a:effectLst/>
                        </a:rPr>
                        <a:t>4.   Lőttbetonozott alagútépítés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17592076"/>
                  </a:ext>
                </a:extLst>
              </a:tr>
              <a:tr h="418896">
                <a:tc>
                  <a:txBody>
                    <a:bodyPr/>
                    <a:lstStyle/>
                    <a:p>
                      <a:pPr marL="342900" indent="-342900" algn="l" fontAlgn="b">
                        <a:buAutoNum type="arabicPeriod" startAt="5"/>
                      </a:pPr>
                      <a:r>
                        <a:rPr lang="hu-HU" sz="1800" u="none" strike="noStrike" dirty="0">
                          <a:effectLst/>
                        </a:rPr>
                        <a:t>Ismerkedés a PLAXIS 3D programmal,</a:t>
                      </a:r>
                    </a:p>
                    <a:p>
                      <a:pPr marL="0" indent="0" algn="l" fontAlgn="b">
                        <a:buNone/>
                      </a:pPr>
                      <a:r>
                        <a:rPr lang="hu-HU" sz="1800" u="none" strike="noStrike" dirty="0">
                          <a:effectLst/>
                        </a:rPr>
                        <a:t>      cölöpalapozás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798596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55605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3. Visszahorgonyzott résfalas munkatérhatárolás</a:t>
            </a:r>
          </a:p>
          <a:p>
            <a:r>
              <a:rPr lang="hu-HU" dirty="0"/>
              <a:t>Geometria felvétele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156BF36B-7452-4730-BCF0-72912DD90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47" y="1475006"/>
            <a:ext cx="2886075" cy="2362200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DB5FD223-D691-48D5-B9CA-1B949A71ECCB}"/>
              </a:ext>
            </a:extLst>
          </p:cNvPr>
          <p:cNvSpPr txBox="1"/>
          <p:nvPr/>
        </p:nvSpPr>
        <p:spPr>
          <a:xfrm>
            <a:off x="386247" y="6104222"/>
            <a:ext cx="3638042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 err="1"/>
              <a:t>Autocadben</a:t>
            </a:r>
            <a:r>
              <a:rPr lang="hu-HU" sz="1400" dirty="0"/>
              <a:t> megrajzolt geometria importálása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E64ABF4F-F4CE-4D6B-95D1-3B6BCADE2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1" y="3429000"/>
            <a:ext cx="3781425" cy="2474786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C22E3DD6-93D0-45DA-8DAB-28219D3FE6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6772" y="1465136"/>
            <a:ext cx="7277100" cy="4438650"/>
          </a:xfrm>
          <a:prstGeom prst="rect">
            <a:avLst/>
          </a:prstGeom>
        </p:spPr>
      </p:pic>
      <p:sp>
        <p:nvSpPr>
          <p:cNvPr id="11" name="Szövegdoboz 10">
            <a:extLst>
              <a:ext uri="{FF2B5EF4-FFF2-40B4-BE49-F238E27FC236}">
                <a16:creationId xmlns:a16="http://schemas.microsoft.com/office/drawing/2014/main" id="{0E094B41-84D1-45CE-A207-505F4B49E935}"/>
              </a:ext>
            </a:extLst>
          </p:cNvPr>
          <p:cNvSpPr txBox="1"/>
          <p:nvPr/>
        </p:nvSpPr>
        <p:spPr>
          <a:xfrm>
            <a:off x="6653697" y="6104221"/>
            <a:ext cx="3638042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Modelltérben megjelenő geometria</a:t>
            </a:r>
          </a:p>
        </p:txBody>
      </p:sp>
    </p:spTree>
    <p:extLst>
      <p:ext uri="{BB962C8B-B14F-4D97-AF65-F5344CB8AC3E}">
        <p14:creationId xmlns:p14="http://schemas.microsoft.com/office/powerpoint/2010/main" val="4576121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3. Visszahorgonyzott résfalas munkatérhatárolás</a:t>
            </a:r>
          </a:p>
          <a:p>
            <a:r>
              <a:rPr lang="hu-HU" dirty="0"/>
              <a:t>Anyagok felvétele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DB5FD223-D691-48D5-B9CA-1B949A71ECCB}"/>
              </a:ext>
            </a:extLst>
          </p:cNvPr>
          <p:cNvSpPr txBox="1"/>
          <p:nvPr/>
        </p:nvSpPr>
        <p:spPr>
          <a:xfrm>
            <a:off x="1348272" y="5729092"/>
            <a:ext cx="212835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Talajtípusok definiálása 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0E094B41-84D1-45CE-A207-505F4B49E935}"/>
              </a:ext>
            </a:extLst>
          </p:cNvPr>
          <p:cNvSpPr txBox="1"/>
          <p:nvPr/>
        </p:nvSpPr>
        <p:spPr>
          <a:xfrm>
            <a:off x="7463322" y="5729092"/>
            <a:ext cx="188070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Résfal felvétele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09D1CF5F-47A7-491F-AA09-E363245D7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31" y="1938337"/>
            <a:ext cx="3702631" cy="337661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6AF225CF-24F8-4F83-9268-522BBEAA1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9670" y="2042004"/>
            <a:ext cx="1757374" cy="3376613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A96F34BF-EC27-4730-90E8-F98073FB69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8949" y="2042004"/>
            <a:ext cx="4479971" cy="337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4513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3. Visszahorgonyzott résfalas munkatérhatárolás</a:t>
            </a:r>
          </a:p>
          <a:p>
            <a:r>
              <a:rPr lang="hu-HU" dirty="0"/>
              <a:t>Anyagok felvétele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0E094B41-84D1-45CE-A207-505F4B49E935}"/>
              </a:ext>
            </a:extLst>
          </p:cNvPr>
          <p:cNvSpPr txBox="1"/>
          <p:nvPr/>
        </p:nvSpPr>
        <p:spPr>
          <a:xfrm>
            <a:off x="4122186" y="5834545"/>
            <a:ext cx="3535914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Geometria anyagainak megadása</a:t>
            </a:r>
          </a:p>
        </p:txBody>
      </p:sp>
      <p:pic>
        <p:nvPicPr>
          <p:cNvPr id="12" name="Kép 11">
            <a:extLst>
              <a:ext uri="{FF2B5EF4-FFF2-40B4-BE49-F238E27FC236}">
                <a16:creationId xmlns:a16="http://schemas.microsoft.com/office/drawing/2014/main" id="{C50A8EAD-6D2D-4D4C-AADF-15ED3D2A3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682948"/>
            <a:ext cx="70580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0938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3. Visszahorgonyzott résfalas munkatérhatárolás</a:t>
            </a:r>
          </a:p>
          <a:p>
            <a:r>
              <a:rPr lang="hu-HU" dirty="0"/>
              <a:t>VEM háló definiálása az előző előadásokkal megegyezőén, majd minőségének ellenőrzése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6CB48CAF-BB3D-4047-9A46-8E43D6359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504949"/>
            <a:ext cx="7400925" cy="458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563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3. Visszahorgonyzott résfalas munkatérhatárolás</a:t>
            </a:r>
          </a:p>
          <a:p>
            <a:r>
              <a:rPr lang="hu-HU" dirty="0"/>
              <a:t>Építési fázisok megadása – 1. résfalépítés és </a:t>
            </a:r>
            <a:r>
              <a:rPr lang="hu-HU" dirty="0" err="1"/>
              <a:t>terhek</a:t>
            </a:r>
            <a:r>
              <a:rPr lang="hu-HU" dirty="0"/>
              <a:t> megadása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31451FDF-24C3-481D-ABE2-E7BCEFFC57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820"/>
          <a:stretch/>
        </p:blipFill>
        <p:spPr>
          <a:xfrm>
            <a:off x="609831" y="1571592"/>
            <a:ext cx="2752494" cy="3714816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98054FE5-90E8-4DE1-8B23-8AFF77ADE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050" y="1571591"/>
            <a:ext cx="5734659" cy="3714816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C1FC1D9-41BB-492F-8316-5333521DDA1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9830"/>
          <a:stretch/>
        </p:blipFill>
        <p:spPr>
          <a:xfrm>
            <a:off x="9268434" y="1814511"/>
            <a:ext cx="2714016" cy="3228975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4F670811-2654-49E3-AD60-F47229EFA9E5}"/>
              </a:ext>
            </a:extLst>
          </p:cNvPr>
          <p:cNvSpPr txBox="1"/>
          <p:nvPr/>
        </p:nvSpPr>
        <p:spPr>
          <a:xfrm>
            <a:off x="4712736" y="5495989"/>
            <a:ext cx="3535914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Építési fázis definiálása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5CA7ADF6-D279-462C-B147-35512D64276A}"/>
              </a:ext>
            </a:extLst>
          </p:cNvPr>
          <p:cNvSpPr txBox="1"/>
          <p:nvPr/>
        </p:nvSpPr>
        <p:spPr>
          <a:xfrm>
            <a:off x="9741936" y="5495988"/>
            <a:ext cx="1621389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Teher megadása</a:t>
            </a:r>
          </a:p>
        </p:txBody>
      </p:sp>
    </p:spTree>
    <p:extLst>
      <p:ext uri="{BB962C8B-B14F-4D97-AF65-F5344CB8AC3E}">
        <p14:creationId xmlns:p14="http://schemas.microsoft.com/office/powerpoint/2010/main" val="32522920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3. Visszahorgonyzott résfalas munkatérhatárolás</a:t>
            </a:r>
          </a:p>
          <a:p>
            <a:r>
              <a:rPr lang="hu-HU" dirty="0"/>
              <a:t>Építési fázisok megadása – 2. talajkiemelések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5CA7ADF6-D279-462C-B147-35512D64276A}"/>
              </a:ext>
            </a:extLst>
          </p:cNvPr>
          <p:cNvSpPr txBox="1"/>
          <p:nvPr/>
        </p:nvSpPr>
        <p:spPr>
          <a:xfrm>
            <a:off x="618055" y="5342101"/>
            <a:ext cx="347769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hu-HU" sz="1400" dirty="0" err="1"/>
              <a:t>rtg</a:t>
            </a:r>
            <a:r>
              <a:rPr lang="hu-HU" sz="1400" dirty="0"/>
              <a:t>. kiemelése, talajhorgony megadása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3167CA56-D8D5-46BB-80BD-A78FEB818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31" y="1671637"/>
            <a:ext cx="3133725" cy="3514725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E66CCA37-897E-4344-84F0-012F08338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887" y="1828799"/>
            <a:ext cx="3324225" cy="3200400"/>
          </a:xfrm>
          <a:prstGeom prst="rect">
            <a:avLst/>
          </a:prstGeom>
        </p:spPr>
      </p:pic>
      <p:sp>
        <p:nvSpPr>
          <p:cNvPr id="14" name="Szövegdoboz 13">
            <a:extLst>
              <a:ext uri="{FF2B5EF4-FFF2-40B4-BE49-F238E27FC236}">
                <a16:creationId xmlns:a16="http://schemas.microsoft.com/office/drawing/2014/main" id="{3E192671-17F5-4427-AB49-1B6733C1C179}"/>
              </a:ext>
            </a:extLst>
          </p:cNvPr>
          <p:cNvSpPr txBox="1"/>
          <p:nvPr/>
        </p:nvSpPr>
        <p:spPr>
          <a:xfrm>
            <a:off x="4618557" y="5342100"/>
            <a:ext cx="347769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2. </a:t>
            </a:r>
            <a:r>
              <a:rPr lang="hu-HU" sz="1400" dirty="0" err="1"/>
              <a:t>rtg</a:t>
            </a:r>
            <a:r>
              <a:rPr lang="hu-HU" sz="1400" dirty="0"/>
              <a:t>. kiemelése, talajhorgony megadása</a:t>
            </a:r>
          </a:p>
        </p:txBody>
      </p:sp>
      <p:pic>
        <p:nvPicPr>
          <p:cNvPr id="16" name="Kép 15">
            <a:extLst>
              <a:ext uri="{FF2B5EF4-FFF2-40B4-BE49-F238E27FC236}">
                <a16:creationId xmlns:a16="http://schemas.microsoft.com/office/drawing/2014/main" id="{B65EDD91-59DD-41B4-B0A4-90F0289AE7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6252" y="1828799"/>
            <a:ext cx="2943225" cy="3190875"/>
          </a:xfrm>
          <a:prstGeom prst="rect">
            <a:avLst/>
          </a:prstGeom>
        </p:spPr>
      </p:pic>
      <p:sp>
        <p:nvSpPr>
          <p:cNvPr id="17" name="Szövegdoboz 16">
            <a:extLst>
              <a:ext uri="{FF2B5EF4-FFF2-40B4-BE49-F238E27FC236}">
                <a16:creationId xmlns:a16="http://schemas.microsoft.com/office/drawing/2014/main" id="{B35C5B6F-94CD-4941-9703-0DE9EB5844DB}"/>
              </a:ext>
            </a:extLst>
          </p:cNvPr>
          <p:cNvSpPr txBox="1"/>
          <p:nvPr/>
        </p:nvSpPr>
        <p:spPr>
          <a:xfrm>
            <a:off x="9029702" y="5332575"/>
            <a:ext cx="143827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3. </a:t>
            </a:r>
            <a:r>
              <a:rPr lang="hu-HU" sz="1400" dirty="0" err="1"/>
              <a:t>rtg</a:t>
            </a:r>
            <a:r>
              <a:rPr lang="hu-HU" sz="1400" dirty="0"/>
              <a:t>. kiemelése</a:t>
            </a:r>
          </a:p>
        </p:txBody>
      </p:sp>
    </p:spTree>
    <p:extLst>
      <p:ext uri="{BB962C8B-B14F-4D97-AF65-F5344CB8AC3E}">
        <p14:creationId xmlns:p14="http://schemas.microsoft.com/office/powerpoint/2010/main" val="6772833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3. Visszahorgonyzott résfalas munkatérhatárolás</a:t>
            </a:r>
          </a:p>
          <a:p>
            <a:r>
              <a:rPr lang="hu-HU" dirty="0"/>
              <a:t>Futtatás, Eredmények értékelése, Eredmények kimentése </a:t>
            </a:r>
            <a:r>
              <a:rPr lang="hu-HU" dirty="0" err="1"/>
              <a:t>excelbe</a:t>
            </a:r>
            <a:endParaRPr lang="hu-HU" dirty="0"/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5CA7ADF6-D279-462C-B147-35512D64276A}"/>
              </a:ext>
            </a:extLst>
          </p:cNvPr>
          <p:cNvSpPr txBox="1"/>
          <p:nvPr/>
        </p:nvSpPr>
        <p:spPr>
          <a:xfrm>
            <a:off x="943601" y="3589730"/>
            <a:ext cx="347769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Futtatási eredmény grafikus ábrázolása</a:t>
            </a: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3E192671-17F5-4427-AB49-1B6733C1C179}"/>
              </a:ext>
            </a:extLst>
          </p:cNvPr>
          <p:cNvSpPr txBox="1"/>
          <p:nvPr/>
        </p:nvSpPr>
        <p:spPr>
          <a:xfrm>
            <a:off x="7818957" y="5910685"/>
            <a:ext cx="241089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Igénybevételi ábra a </a:t>
            </a:r>
            <a:r>
              <a:rPr lang="hu-HU" sz="1400" dirty="0" err="1"/>
              <a:t>Plaxisban</a:t>
            </a:r>
            <a:endParaRPr lang="hu-HU" sz="1400" dirty="0"/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B35C5B6F-94CD-4941-9703-0DE9EB5844DB}"/>
              </a:ext>
            </a:extLst>
          </p:cNvPr>
          <p:cNvSpPr txBox="1"/>
          <p:nvPr/>
        </p:nvSpPr>
        <p:spPr>
          <a:xfrm>
            <a:off x="943602" y="6341954"/>
            <a:ext cx="347769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Excelbe exportált eredmények grafikonnal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D69B0A35-85B4-4F20-9F11-155F311E5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19" y="1654223"/>
            <a:ext cx="4232104" cy="1938337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42D438DF-5F36-49FB-A07D-AB63296EA3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9271" y="1959490"/>
            <a:ext cx="4348162" cy="387603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0FB9E8D8-F37D-4281-B30F-A9F5D1327D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919" y="3962822"/>
            <a:ext cx="4774746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6021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4. Lőttbetonozott alagútépítés</a:t>
            </a:r>
          </a:p>
          <a:p>
            <a:r>
              <a:rPr lang="hu-HU" dirty="0"/>
              <a:t>Anyagok felvétele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154F34A5-C866-45AA-B885-00DB16839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1928" y="1646522"/>
            <a:ext cx="4210050" cy="388620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0EA26866-F5C6-4EB1-A923-72706F0D58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978" y="1646522"/>
            <a:ext cx="4210050" cy="3857625"/>
          </a:xfrm>
          <a:prstGeom prst="rect">
            <a:avLst/>
          </a:prstGeom>
        </p:spPr>
      </p:pic>
      <p:sp>
        <p:nvSpPr>
          <p:cNvPr id="13" name="Szövegdoboz 12">
            <a:extLst>
              <a:ext uri="{FF2B5EF4-FFF2-40B4-BE49-F238E27FC236}">
                <a16:creationId xmlns:a16="http://schemas.microsoft.com/office/drawing/2014/main" id="{0572E6D1-1AA9-4C32-B784-C79C46910BD4}"/>
              </a:ext>
            </a:extLst>
          </p:cNvPr>
          <p:cNvSpPr txBox="1"/>
          <p:nvPr/>
        </p:nvSpPr>
        <p:spPr>
          <a:xfrm>
            <a:off x="2553327" y="5788660"/>
            <a:ext cx="144717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Talajtípusok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67915" y="5788659"/>
            <a:ext cx="144717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Lőttbeton</a:t>
            </a:r>
          </a:p>
        </p:txBody>
      </p:sp>
    </p:spTree>
    <p:extLst>
      <p:ext uri="{BB962C8B-B14F-4D97-AF65-F5344CB8AC3E}">
        <p14:creationId xmlns:p14="http://schemas.microsoft.com/office/powerpoint/2010/main" val="25467071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4. Lőttbetonozott alagútépítés</a:t>
            </a:r>
          </a:p>
          <a:p>
            <a:r>
              <a:rPr lang="hu-HU" dirty="0"/>
              <a:t>Geometria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0572E6D1-1AA9-4C32-B784-C79C46910BD4}"/>
              </a:ext>
            </a:extLst>
          </p:cNvPr>
          <p:cNvSpPr txBox="1"/>
          <p:nvPr/>
        </p:nvSpPr>
        <p:spPr>
          <a:xfrm>
            <a:off x="1195932" y="5402207"/>
            <a:ext cx="1875798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Talajféltér definiálása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56200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Alagút geometria megadása az alagúttervezőben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6C88A15A-E049-47ED-9F22-581F650564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053" r="10283"/>
          <a:stretch/>
        </p:blipFill>
        <p:spPr>
          <a:xfrm>
            <a:off x="686031" y="1879884"/>
            <a:ext cx="2895600" cy="339090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FBCC9A9-8EDC-4371-849E-405B18F67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588" y="1038843"/>
            <a:ext cx="7410653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6397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4. Lőttbetonozott alagútépítés</a:t>
            </a:r>
          </a:p>
          <a:p>
            <a:r>
              <a:rPr lang="hu-HU" dirty="0"/>
              <a:t>Alagútfal beállítása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0572E6D1-1AA9-4C32-B784-C79C46910BD4}"/>
              </a:ext>
            </a:extLst>
          </p:cNvPr>
          <p:cNvSpPr txBox="1"/>
          <p:nvPr/>
        </p:nvSpPr>
        <p:spPr>
          <a:xfrm>
            <a:off x="1732035" y="5353050"/>
            <a:ext cx="264264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Alagút fal rétegek létrehozása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Rétegek anyagának definiálása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CB0643E5-7D0F-49A1-8E5E-F9A0579B22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1147"/>
          <a:stretch/>
        </p:blipFill>
        <p:spPr>
          <a:xfrm>
            <a:off x="686031" y="1743075"/>
            <a:ext cx="4481997" cy="360045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AAB85572-B2E9-4AB0-B684-26E29D11D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0843" y="1743075"/>
            <a:ext cx="6552289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930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F6D33EBB-E1AC-4FE7-B481-530D09A16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32" y="1608577"/>
            <a:ext cx="3689041" cy="3218282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0B7BF9DE-CC8D-4373-AF60-67DC03033D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255" y="1608577"/>
            <a:ext cx="3661008" cy="3218282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F09E54F9-9A71-4842-BB87-83D3C9B70A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0845" y="1608577"/>
            <a:ext cx="3657524" cy="3218283"/>
          </a:xfrm>
          <a:prstGeom prst="rect">
            <a:avLst/>
          </a:prstGeom>
        </p:spPr>
      </p:pic>
      <p:sp>
        <p:nvSpPr>
          <p:cNvPr id="13" name="Szövegdoboz 12">
            <a:extLst>
              <a:ext uri="{FF2B5EF4-FFF2-40B4-BE49-F238E27FC236}">
                <a16:creationId xmlns:a16="http://schemas.microsoft.com/office/drawing/2014/main" id="{6B8E7023-B4FE-423D-9B90-A39A15F31BDE}"/>
              </a:ext>
            </a:extLst>
          </p:cNvPr>
          <p:cNvSpPr txBox="1"/>
          <p:nvPr/>
        </p:nvSpPr>
        <p:spPr>
          <a:xfrm>
            <a:off x="533632" y="563278"/>
            <a:ext cx="62844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1. Bevezetés, ismerkedés a PLAXIS 2D programmal, Síkalapozás</a:t>
            </a:r>
          </a:p>
          <a:p>
            <a:r>
              <a:rPr lang="hu-HU" dirty="0"/>
              <a:t>Új projekt alapbeállításai:</a:t>
            </a: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3CB90508-CDD6-4B8F-BF23-37DA0AB82ED5}"/>
              </a:ext>
            </a:extLst>
          </p:cNvPr>
          <p:cNvSpPr txBox="1"/>
          <p:nvPr/>
        </p:nvSpPr>
        <p:spPr>
          <a:xfrm>
            <a:off x="838340" y="4856495"/>
            <a:ext cx="27777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/>
              <a:t>Projekt elnevezése, File név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D9FE4740-ADC5-421C-BF82-77C31D962AA3}"/>
              </a:ext>
            </a:extLst>
          </p:cNvPr>
          <p:cNvSpPr txBox="1"/>
          <p:nvPr/>
        </p:nvSpPr>
        <p:spPr>
          <a:xfrm>
            <a:off x="4538031" y="4826859"/>
            <a:ext cx="31159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/>
              <a:t>Modellbeállítások</a:t>
            </a:r>
          </a:p>
          <a:p>
            <a:r>
              <a:rPr lang="hu-HU" dirty="0"/>
              <a:t>Dimenziók megválasztása</a:t>
            </a:r>
          </a:p>
          <a:p>
            <a:r>
              <a:rPr lang="hu-HU" dirty="0"/>
              <a:t>Modell kontúrjának beállítása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C45CE86E-7153-4F77-90D2-D34A9672D14B}"/>
              </a:ext>
            </a:extLst>
          </p:cNvPr>
          <p:cNvSpPr txBox="1"/>
          <p:nvPr/>
        </p:nvSpPr>
        <p:spPr>
          <a:xfrm>
            <a:off x="8199039" y="4826859"/>
            <a:ext cx="32176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/>
              <a:t>Konstans paraméterek beállítása</a:t>
            </a:r>
          </a:p>
        </p:txBody>
      </p:sp>
    </p:spTree>
    <p:extLst>
      <p:ext uri="{BB962C8B-B14F-4D97-AF65-F5344CB8AC3E}">
        <p14:creationId xmlns:p14="http://schemas.microsoft.com/office/powerpoint/2010/main" val="30807178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4. Lőttbetonozott alagútépítés</a:t>
            </a:r>
          </a:p>
          <a:p>
            <a:r>
              <a:rPr lang="hu-HU" dirty="0"/>
              <a:t>VEM háló generálása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hu-HU" sz="1400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DD34F234-BCBE-4A12-B17C-8B8260522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968" y="1616297"/>
            <a:ext cx="9970064" cy="427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652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4. Lőttbetonozott alagútépítés</a:t>
            </a:r>
          </a:p>
          <a:p>
            <a:r>
              <a:rPr lang="hu-HU" dirty="0"/>
              <a:t>Építési fázisok létrehozása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hu-HU" sz="1400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DF6A2D9A-8E0D-4B5A-8193-C253FCEFC6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560797"/>
            <a:ext cx="4067175" cy="4581525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7001A2FE-174A-4318-90AC-FC009E5C1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3655" y="2514600"/>
            <a:ext cx="3626618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6153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4. Lőttbetonozott alagútépítés</a:t>
            </a:r>
          </a:p>
          <a:p>
            <a:r>
              <a:rPr lang="hu-HU" dirty="0"/>
              <a:t>Eredmények megtekintése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hu-HU" sz="1400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3C909333-6D33-4E86-8487-AB22EDA6E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62009"/>
            <a:ext cx="2838450" cy="447675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8CC2BBE2-B55D-4565-9393-679670FEA3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450" y="1362009"/>
            <a:ext cx="723900" cy="3676650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BE94918-5FE9-47C7-9FF7-C2E017A4F6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774" y="1362009"/>
            <a:ext cx="2352675" cy="441960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5DFAD6A9-0C2E-470B-A36D-32011F4F7B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2800" y="1362009"/>
            <a:ext cx="41052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8278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5. Ismerkedés a PLAXIS 3D programmal, cölöpalapozás</a:t>
            </a:r>
          </a:p>
          <a:p>
            <a:r>
              <a:rPr lang="hu-HU" dirty="0"/>
              <a:t>Modellbeállítások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hu-HU" sz="1400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67156632-5483-4096-88B4-700B41250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231" y="1471612"/>
            <a:ext cx="39433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851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5. Ismerkedés a PLAXIS 3D programmal, cölöpalapozás</a:t>
            </a:r>
          </a:p>
          <a:p>
            <a:r>
              <a:rPr lang="hu-HU" dirty="0"/>
              <a:t>Talajtípusok felvétele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hu-HU" sz="1400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AAE43CC1-4CA2-4381-958B-E09E3A639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915" y="1362009"/>
            <a:ext cx="71342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9931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5. Ismerkedés a PLAXIS 3D programmal, cölöpalapozás</a:t>
            </a:r>
          </a:p>
          <a:p>
            <a:r>
              <a:rPr lang="hu-HU" dirty="0"/>
              <a:t>Talajtípusok felvétele, rétegződés definiálása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hu-HU" sz="1400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AAE43CC1-4CA2-4381-958B-E09E3A6390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3675"/>
          <a:stretch/>
        </p:blipFill>
        <p:spPr>
          <a:xfrm>
            <a:off x="686032" y="1362009"/>
            <a:ext cx="3304944" cy="5343525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94ACB9B1-B6B6-4872-B9E5-34718B736F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358" y="1519138"/>
            <a:ext cx="7815336" cy="502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956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5. Ismerkedés a PLAXIS 3D programmal, cölöpalapozás</a:t>
            </a:r>
          </a:p>
          <a:p>
            <a:r>
              <a:rPr lang="hu-HU" dirty="0"/>
              <a:t>Cölöp keresztmetszet definiálása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hu-HU" sz="1400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E32D2F96-933D-4B13-9D92-A2F869EC2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31" y="1504950"/>
            <a:ext cx="2948511" cy="476250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BD29E701-9794-4AD3-8770-189147A755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423" y="1632521"/>
            <a:ext cx="6801081" cy="467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8572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5. Ismerkedés a PLAXIS 3D programmal, cölöpalapozás</a:t>
            </a:r>
          </a:p>
          <a:p>
            <a:r>
              <a:rPr lang="hu-HU" dirty="0"/>
              <a:t>Cölöp felület definiálása, kiosztás „</a:t>
            </a:r>
            <a:r>
              <a:rPr lang="hu-HU" dirty="0" err="1"/>
              <a:t>array</a:t>
            </a:r>
            <a:r>
              <a:rPr lang="hu-HU" dirty="0"/>
              <a:t>” paranccsal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hu-HU" sz="1400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818A8EB9-1C21-4A63-9BFD-4BFCE9ADD8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52"/>
          <a:stretch/>
        </p:blipFill>
        <p:spPr>
          <a:xfrm>
            <a:off x="686031" y="1776412"/>
            <a:ext cx="5200650" cy="463867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31C5D0A5-29B8-4202-984D-1DF3DE6CBD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6681" y="1776412"/>
            <a:ext cx="6058972" cy="455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7879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5. Ismerkedés a PLAXIS 3D programmal, cölöpalapozás</a:t>
            </a:r>
          </a:p>
          <a:p>
            <a:r>
              <a:rPr lang="hu-HU" dirty="0"/>
              <a:t>Alsó és felső felületi elemek létrehozása, Alaplemez definiálása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hu-HU" sz="1400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DEAC43F9-1EF6-4448-B0E2-B72474DC5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520" y="3181350"/>
            <a:ext cx="1047750" cy="1943100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D5FB8B07-0907-4A6F-A291-1CBB543C8BD5}"/>
              </a:ext>
            </a:extLst>
          </p:cNvPr>
          <p:cNvSpPr txBox="1"/>
          <p:nvPr/>
        </p:nvSpPr>
        <p:spPr>
          <a:xfrm>
            <a:off x="1133475" y="5988433"/>
            <a:ext cx="3763890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„</a:t>
            </a:r>
            <a:r>
              <a:rPr lang="hu-HU" sz="1400" dirty="0" err="1"/>
              <a:t>Create</a:t>
            </a:r>
            <a:r>
              <a:rPr lang="hu-HU" sz="1400" dirty="0"/>
              <a:t> </a:t>
            </a:r>
            <a:r>
              <a:rPr lang="hu-HU" sz="1400" dirty="0" err="1"/>
              <a:t>sufrace</a:t>
            </a:r>
            <a:r>
              <a:rPr lang="hu-HU" sz="1400" dirty="0"/>
              <a:t>”, majd koordináták megadása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C5B5D7E3-A4A3-477C-9B10-D6D243C67C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310" y="3300412"/>
            <a:ext cx="2628900" cy="170497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4D393A6A-9372-457E-8F81-D5D2B63459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7850" y="1422202"/>
            <a:ext cx="5979602" cy="4476750"/>
          </a:xfrm>
          <a:prstGeom prst="rect">
            <a:avLst/>
          </a:prstGeom>
        </p:spPr>
      </p:pic>
      <p:sp>
        <p:nvSpPr>
          <p:cNvPr id="13" name="Szövegdoboz 12">
            <a:extLst>
              <a:ext uri="{FF2B5EF4-FFF2-40B4-BE49-F238E27FC236}">
                <a16:creationId xmlns:a16="http://schemas.microsoft.com/office/drawing/2014/main" id="{780377DB-A114-405A-9BD8-C602207530CB}"/>
              </a:ext>
            </a:extLst>
          </p:cNvPr>
          <p:cNvSpPr txBox="1"/>
          <p:nvPr/>
        </p:nvSpPr>
        <p:spPr>
          <a:xfrm>
            <a:off x="7543199" y="5959145"/>
            <a:ext cx="3763890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Alaplemez definiálása</a:t>
            </a:r>
          </a:p>
        </p:txBody>
      </p:sp>
    </p:spTree>
    <p:extLst>
      <p:ext uri="{BB962C8B-B14F-4D97-AF65-F5344CB8AC3E}">
        <p14:creationId xmlns:p14="http://schemas.microsoft.com/office/powerpoint/2010/main" val="32570872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5. Ismerkedés a PLAXIS 3D programmal, cölöpalapozás</a:t>
            </a:r>
          </a:p>
          <a:p>
            <a:r>
              <a:rPr lang="hu-HU" dirty="0"/>
              <a:t>VEM háló létrehozása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hu-HU" sz="1400" dirty="0"/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D5FB8B07-0907-4A6F-A291-1CBB543C8BD5}"/>
              </a:ext>
            </a:extLst>
          </p:cNvPr>
          <p:cNvSpPr txBox="1"/>
          <p:nvPr/>
        </p:nvSpPr>
        <p:spPr>
          <a:xfrm>
            <a:off x="1095375" y="5959144"/>
            <a:ext cx="3763890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Cölöpök VEM hálója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780377DB-A114-405A-9BD8-C602207530CB}"/>
              </a:ext>
            </a:extLst>
          </p:cNvPr>
          <p:cNvSpPr txBox="1"/>
          <p:nvPr/>
        </p:nvSpPr>
        <p:spPr>
          <a:xfrm>
            <a:off x="7543199" y="5959145"/>
            <a:ext cx="3763890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Talaj VEM elemei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D85AD39-D675-4F8E-B566-12C92442D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789271"/>
            <a:ext cx="3048000" cy="377190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C5D38D0-B0CD-4DE6-A0F4-0D866D0C9B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7515" y="1789271"/>
            <a:ext cx="6143625" cy="382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37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>
            <a:extLst>
              <a:ext uri="{FF2B5EF4-FFF2-40B4-BE49-F238E27FC236}">
                <a16:creationId xmlns:a16="http://schemas.microsoft.com/office/drawing/2014/main" id="{D800E513-D2E5-4B7E-963A-D6E8278DC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41" y="1362009"/>
            <a:ext cx="11029718" cy="5424333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8B8DE7A2-BEFE-4A5B-A309-7C97C8613E10}"/>
              </a:ext>
            </a:extLst>
          </p:cNvPr>
          <p:cNvSpPr txBox="1"/>
          <p:nvPr/>
        </p:nvSpPr>
        <p:spPr>
          <a:xfrm>
            <a:off x="757053" y="2299061"/>
            <a:ext cx="180859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b="1" dirty="0">
                <a:solidFill>
                  <a:srgbClr val="FF0000"/>
                </a:solidFill>
              </a:rPr>
              <a:t>1. </a:t>
            </a:r>
            <a:r>
              <a:rPr lang="hu-HU" sz="1400" b="1" dirty="0" err="1">
                <a:solidFill>
                  <a:srgbClr val="FF0000"/>
                </a:solidFill>
              </a:rPr>
              <a:t>Soil</a:t>
            </a:r>
            <a:r>
              <a:rPr lang="hu-HU" sz="1400" b="1" dirty="0">
                <a:solidFill>
                  <a:srgbClr val="FF0000"/>
                </a:solidFill>
              </a:rPr>
              <a:t> fül kiválasztása</a:t>
            </a:r>
            <a:endParaRPr lang="hu-HU" sz="1400" dirty="0">
              <a:solidFill>
                <a:srgbClr val="FF0000"/>
              </a:solidFill>
            </a:endParaRP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2" y="715678"/>
            <a:ext cx="62844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1. Bevezetés, ismerkedés a PLAXIS 2D programmal, Síkalapozás</a:t>
            </a:r>
          </a:p>
          <a:p>
            <a:r>
              <a:rPr lang="hu-HU" dirty="0"/>
              <a:t>Talaj típusok felvétele</a:t>
            </a:r>
          </a:p>
        </p:txBody>
      </p:sp>
      <p:cxnSp>
        <p:nvCxnSpPr>
          <p:cNvPr id="11" name="Egyenes összekötő nyíllal 10">
            <a:extLst>
              <a:ext uri="{FF2B5EF4-FFF2-40B4-BE49-F238E27FC236}">
                <a16:creationId xmlns:a16="http://schemas.microsoft.com/office/drawing/2014/main" id="{0AEBE68A-A911-4BC0-866C-175ED6FF7997}"/>
              </a:ext>
            </a:extLst>
          </p:cNvPr>
          <p:cNvCxnSpPr/>
          <p:nvPr/>
        </p:nvCxnSpPr>
        <p:spPr>
          <a:xfrm flipH="1" flipV="1">
            <a:off x="1118587" y="1959618"/>
            <a:ext cx="408372" cy="36398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nyíllal 11">
            <a:extLst>
              <a:ext uri="{FF2B5EF4-FFF2-40B4-BE49-F238E27FC236}">
                <a16:creationId xmlns:a16="http://schemas.microsoft.com/office/drawing/2014/main" id="{A792876C-595B-46BD-BC51-803B5BD3E0A1}"/>
              </a:ext>
            </a:extLst>
          </p:cNvPr>
          <p:cNvCxnSpPr/>
          <p:nvPr/>
        </p:nvCxnSpPr>
        <p:spPr>
          <a:xfrm flipH="1" flipV="1">
            <a:off x="3064276" y="3065016"/>
            <a:ext cx="408372" cy="36398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44E5FB76-402D-429E-9710-4F163D9C2979}"/>
              </a:ext>
            </a:extLst>
          </p:cNvPr>
          <p:cNvSpPr txBox="1"/>
          <p:nvPr/>
        </p:nvSpPr>
        <p:spPr>
          <a:xfrm>
            <a:off x="3472648" y="3440590"/>
            <a:ext cx="180859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b="1" dirty="0">
                <a:solidFill>
                  <a:srgbClr val="FF0000"/>
                </a:solidFill>
              </a:rPr>
              <a:t>2. Show </a:t>
            </a:r>
            <a:r>
              <a:rPr lang="hu-HU" sz="1400" b="1" dirty="0" err="1">
                <a:solidFill>
                  <a:srgbClr val="FF0000"/>
                </a:solidFill>
              </a:rPr>
              <a:t>materials</a:t>
            </a:r>
            <a:endParaRPr lang="hu-H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9802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5. Ismerkedés a PLAXIS 3D programmal, cölöpalapozás</a:t>
            </a:r>
          </a:p>
          <a:p>
            <a:r>
              <a:rPr lang="hu-HU" dirty="0"/>
              <a:t>Cölöpözés építési fázis létrehozása, majd futtatása ellenőrzésként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hu-HU" sz="1400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F3C4A64-1BE5-4324-861C-4854C71BA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362009"/>
            <a:ext cx="77533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763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5. Ismerkedés a PLAXIS 3D programmal, cölöpalapozás</a:t>
            </a:r>
          </a:p>
          <a:p>
            <a:r>
              <a:rPr lang="hu-HU" dirty="0"/>
              <a:t>Alaplemez építési fázis, majd </a:t>
            </a:r>
            <a:r>
              <a:rPr lang="hu-HU" dirty="0" err="1"/>
              <a:t>terhek</a:t>
            </a:r>
            <a:r>
              <a:rPr lang="hu-HU" dirty="0"/>
              <a:t> definiálása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hu-HU" sz="1400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A00896EA-1241-439E-89DC-375302307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855" y="1362009"/>
            <a:ext cx="8702289" cy="537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2953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1" y="715678"/>
            <a:ext cx="896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5. Ismerkedés a PLAXIS 3D programmal, cölöpalapozás</a:t>
            </a:r>
          </a:p>
          <a:p>
            <a:r>
              <a:rPr lang="hu-HU" dirty="0"/>
              <a:t>Futtatás, majd eredmények megtekintése, értékelése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A1FF9A9F-DA57-47E6-BE78-D83F5809578D}"/>
              </a:ext>
            </a:extLst>
          </p:cNvPr>
          <p:cNvSpPr txBox="1"/>
          <p:nvPr/>
        </p:nvSpPr>
        <p:spPr>
          <a:xfrm>
            <a:off x="7486964" y="5343525"/>
            <a:ext cx="387636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hu-HU" sz="1400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70875EF5-7CFB-4EC9-949D-43F72AD9C7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24000"/>
            <a:ext cx="109347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0587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421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ép 9">
            <a:extLst>
              <a:ext uri="{FF2B5EF4-FFF2-40B4-BE49-F238E27FC236}">
                <a16:creationId xmlns:a16="http://schemas.microsoft.com/office/drawing/2014/main" id="{E97FFD6F-F307-4553-B076-7D740A9B48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670" y="1735208"/>
            <a:ext cx="5501890" cy="4162842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2EEAA693-1ADD-498A-8567-E0F4B4D9F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646" y="1735207"/>
            <a:ext cx="2162175" cy="4162425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8B8DE7A2-BEFE-4A5B-A309-7C97C8613E10}"/>
              </a:ext>
            </a:extLst>
          </p:cNvPr>
          <p:cNvSpPr txBox="1"/>
          <p:nvPr/>
        </p:nvSpPr>
        <p:spPr>
          <a:xfrm>
            <a:off x="1858645" y="6048888"/>
            <a:ext cx="216217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b="1" dirty="0">
                <a:solidFill>
                  <a:srgbClr val="FF0000"/>
                </a:solidFill>
              </a:rPr>
              <a:t>3. Új talajtípus létrehozása</a:t>
            </a:r>
            <a:endParaRPr lang="hu-HU" sz="1400" dirty="0">
              <a:solidFill>
                <a:srgbClr val="FF0000"/>
              </a:solidFill>
            </a:endParaRP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2" y="715678"/>
            <a:ext cx="62844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1. Bevezetés, ismerkedés a PLAXIS 2D programmal, Síkalapozás</a:t>
            </a:r>
          </a:p>
          <a:p>
            <a:r>
              <a:rPr lang="hu-HU" dirty="0"/>
              <a:t>Talaj típusok felvétele</a:t>
            </a:r>
          </a:p>
        </p:txBody>
      </p:sp>
      <p:cxnSp>
        <p:nvCxnSpPr>
          <p:cNvPr id="11" name="Egyenes összekötő nyíllal 10">
            <a:extLst>
              <a:ext uri="{FF2B5EF4-FFF2-40B4-BE49-F238E27FC236}">
                <a16:creationId xmlns:a16="http://schemas.microsoft.com/office/drawing/2014/main" id="{0AEBE68A-A911-4BC0-866C-175ED6FF7997}"/>
              </a:ext>
            </a:extLst>
          </p:cNvPr>
          <p:cNvCxnSpPr>
            <a:cxnSpLocks/>
            <a:stCxn id="15" idx="2"/>
          </p:cNvCxnSpPr>
          <p:nvPr/>
        </p:nvCxnSpPr>
        <p:spPr>
          <a:xfrm>
            <a:off x="4020820" y="1583951"/>
            <a:ext cx="338116" cy="49342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9D0E4BAC-5B17-4F08-8F6A-77273EDE521E}"/>
              </a:ext>
            </a:extLst>
          </p:cNvPr>
          <p:cNvSpPr txBox="1"/>
          <p:nvPr/>
        </p:nvSpPr>
        <p:spPr>
          <a:xfrm>
            <a:off x="5165535" y="6057260"/>
            <a:ext cx="273626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b="1" dirty="0">
                <a:solidFill>
                  <a:srgbClr val="FF0000"/>
                </a:solidFill>
              </a:rPr>
              <a:t>4. Talaj jellemzőinek beállítása</a:t>
            </a:r>
            <a:endParaRPr lang="hu-HU" sz="1400" dirty="0">
              <a:solidFill>
                <a:srgbClr val="FF0000"/>
              </a:solidFill>
            </a:endParaRP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54FEA326-0F4D-4BAF-8C2B-84EB5D4332AF}"/>
              </a:ext>
            </a:extLst>
          </p:cNvPr>
          <p:cNvSpPr txBox="1"/>
          <p:nvPr/>
        </p:nvSpPr>
        <p:spPr>
          <a:xfrm>
            <a:off x="3543032" y="1276174"/>
            <a:ext cx="955576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b="1" dirty="0">
                <a:solidFill>
                  <a:srgbClr val="FF0000"/>
                </a:solidFill>
              </a:rPr>
              <a:t>álltalános </a:t>
            </a:r>
            <a:endParaRPr lang="hu-HU" sz="1400" dirty="0">
              <a:solidFill>
                <a:srgbClr val="FF0000"/>
              </a:solidFill>
            </a:endParaRPr>
          </a:p>
        </p:txBody>
      </p:sp>
      <p:sp>
        <p:nvSpPr>
          <p:cNvPr id="18" name="Szövegdoboz 17">
            <a:extLst>
              <a:ext uri="{FF2B5EF4-FFF2-40B4-BE49-F238E27FC236}">
                <a16:creationId xmlns:a16="http://schemas.microsoft.com/office/drawing/2014/main" id="{507CE5F9-CF0B-4A3E-B079-307F2FEC36E9}"/>
              </a:ext>
            </a:extLst>
          </p:cNvPr>
          <p:cNvSpPr txBox="1"/>
          <p:nvPr/>
        </p:nvSpPr>
        <p:spPr>
          <a:xfrm>
            <a:off x="4358935" y="1268221"/>
            <a:ext cx="1154098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b="1" dirty="0">
                <a:solidFill>
                  <a:srgbClr val="FF0000"/>
                </a:solidFill>
              </a:rPr>
              <a:t>paraméterek </a:t>
            </a:r>
            <a:endParaRPr lang="hu-HU" sz="1400" dirty="0">
              <a:solidFill>
                <a:srgbClr val="FF0000"/>
              </a:solidFill>
            </a:endParaRPr>
          </a:p>
        </p:txBody>
      </p:sp>
      <p:sp>
        <p:nvSpPr>
          <p:cNvPr id="19" name="Szövegdoboz 18">
            <a:extLst>
              <a:ext uri="{FF2B5EF4-FFF2-40B4-BE49-F238E27FC236}">
                <a16:creationId xmlns:a16="http://schemas.microsoft.com/office/drawing/2014/main" id="{E5095B6B-3AB3-4DF9-930E-328FBB3B1B72}"/>
              </a:ext>
            </a:extLst>
          </p:cNvPr>
          <p:cNvSpPr txBox="1"/>
          <p:nvPr/>
        </p:nvSpPr>
        <p:spPr>
          <a:xfrm>
            <a:off x="5524871" y="1268219"/>
            <a:ext cx="1154098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b="1" dirty="0">
                <a:solidFill>
                  <a:srgbClr val="FF0000"/>
                </a:solidFill>
              </a:rPr>
              <a:t>talajvíz </a:t>
            </a:r>
            <a:endParaRPr lang="hu-HU" sz="1400" dirty="0">
              <a:solidFill>
                <a:srgbClr val="FF0000"/>
              </a:solidFill>
            </a:endParaRPr>
          </a:p>
        </p:txBody>
      </p:sp>
      <p:sp>
        <p:nvSpPr>
          <p:cNvPr id="20" name="Szövegdoboz 19">
            <a:extLst>
              <a:ext uri="{FF2B5EF4-FFF2-40B4-BE49-F238E27FC236}">
                <a16:creationId xmlns:a16="http://schemas.microsoft.com/office/drawing/2014/main" id="{E1A793A5-264D-4F5F-A0FD-7660983F3053}"/>
              </a:ext>
            </a:extLst>
          </p:cNvPr>
          <p:cNvSpPr txBox="1"/>
          <p:nvPr/>
        </p:nvSpPr>
        <p:spPr>
          <a:xfrm>
            <a:off x="6201510" y="1276174"/>
            <a:ext cx="1154098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b="1" dirty="0">
                <a:solidFill>
                  <a:srgbClr val="FF0000"/>
                </a:solidFill>
              </a:rPr>
              <a:t>felületek </a:t>
            </a:r>
            <a:endParaRPr lang="hu-HU" sz="1400" dirty="0">
              <a:solidFill>
                <a:srgbClr val="FF0000"/>
              </a:solidFill>
            </a:endParaRPr>
          </a:p>
        </p:txBody>
      </p:sp>
      <p:cxnSp>
        <p:nvCxnSpPr>
          <p:cNvPr id="21" name="Egyenes összekötő nyíllal 20">
            <a:extLst>
              <a:ext uri="{FF2B5EF4-FFF2-40B4-BE49-F238E27FC236}">
                <a16:creationId xmlns:a16="http://schemas.microsoft.com/office/drawing/2014/main" id="{BB49588C-1503-4313-B19C-08AA35B06479}"/>
              </a:ext>
            </a:extLst>
          </p:cNvPr>
          <p:cNvCxnSpPr>
            <a:cxnSpLocks/>
            <a:stCxn id="18" idx="2"/>
          </p:cNvCxnSpPr>
          <p:nvPr/>
        </p:nvCxnSpPr>
        <p:spPr>
          <a:xfrm flipH="1">
            <a:off x="4667176" y="1575998"/>
            <a:ext cx="268808" cy="50933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gyenes összekötő nyíllal 22">
            <a:extLst>
              <a:ext uri="{FF2B5EF4-FFF2-40B4-BE49-F238E27FC236}">
                <a16:creationId xmlns:a16="http://schemas.microsoft.com/office/drawing/2014/main" id="{AF0E76DC-8874-4A55-98B8-3EE9E03399FD}"/>
              </a:ext>
            </a:extLst>
          </p:cNvPr>
          <p:cNvCxnSpPr>
            <a:cxnSpLocks/>
          </p:cNvCxnSpPr>
          <p:nvPr/>
        </p:nvCxnSpPr>
        <p:spPr>
          <a:xfrm flipH="1">
            <a:off x="5165535" y="1521219"/>
            <a:ext cx="655738" cy="56410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gyenes összekötő nyíllal 24">
            <a:extLst>
              <a:ext uri="{FF2B5EF4-FFF2-40B4-BE49-F238E27FC236}">
                <a16:creationId xmlns:a16="http://schemas.microsoft.com/office/drawing/2014/main" id="{209289A9-8615-4086-908F-04AA81272FB8}"/>
              </a:ext>
            </a:extLst>
          </p:cNvPr>
          <p:cNvCxnSpPr>
            <a:cxnSpLocks/>
          </p:cNvCxnSpPr>
          <p:nvPr/>
        </p:nvCxnSpPr>
        <p:spPr>
          <a:xfrm flipH="1">
            <a:off x="5821273" y="1513266"/>
            <a:ext cx="655738" cy="56410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9352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>
            <a:extLst>
              <a:ext uri="{FF2B5EF4-FFF2-40B4-BE49-F238E27FC236}">
                <a16:creationId xmlns:a16="http://schemas.microsoft.com/office/drawing/2014/main" id="{A165F575-7C54-41D8-BD17-B621352AC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052" y="1362009"/>
            <a:ext cx="10588609" cy="5273379"/>
          </a:xfrm>
          <a:prstGeom prst="rect">
            <a:avLst/>
          </a:prstGeom>
        </p:spPr>
      </p:pic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2" y="715678"/>
            <a:ext cx="62844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1. Bevezetés, ismerkedés a PLAXIS 2D programmal, Síkalapozás</a:t>
            </a:r>
          </a:p>
          <a:p>
            <a:r>
              <a:rPr lang="hu-HU" dirty="0"/>
              <a:t>Fúrásszelvény felvétele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BBB27ECC-4D44-42FD-A838-AB8AB7FB177A}"/>
              </a:ext>
            </a:extLst>
          </p:cNvPr>
          <p:cNvSpPr txBox="1"/>
          <p:nvPr/>
        </p:nvSpPr>
        <p:spPr>
          <a:xfrm>
            <a:off x="846339" y="2315750"/>
            <a:ext cx="180859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b="1" dirty="0">
                <a:solidFill>
                  <a:srgbClr val="FF0000"/>
                </a:solidFill>
              </a:rPr>
              <a:t>1. </a:t>
            </a:r>
            <a:r>
              <a:rPr lang="hu-HU" sz="1400" b="1" dirty="0" err="1">
                <a:solidFill>
                  <a:srgbClr val="FF0000"/>
                </a:solidFill>
              </a:rPr>
              <a:t>Soil</a:t>
            </a:r>
            <a:r>
              <a:rPr lang="hu-HU" sz="1400" b="1" dirty="0">
                <a:solidFill>
                  <a:srgbClr val="FF0000"/>
                </a:solidFill>
              </a:rPr>
              <a:t> fül kiválasztása</a:t>
            </a:r>
            <a:endParaRPr lang="hu-HU" sz="1400" dirty="0">
              <a:solidFill>
                <a:srgbClr val="FF0000"/>
              </a:solidFill>
            </a:endParaRPr>
          </a:p>
        </p:txBody>
      </p:sp>
      <p:cxnSp>
        <p:nvCxnSpPr>
          <p:cNvPr id="13" name="Egyenes összekötő nyíllal 12">
            <a:extLst>
              <a:ext uri="{FF2B5EF4-FFF2-40B4-BE49-F238E27FC236}">
                <a16:creationId xmlns:a16="http://schemas.microsoft.com/office/drawing/2014/main" id="{704B40A7-4AD4-4B9A-B42B-7219B79E6976}"/>
              </a:ext>
            </a:extLst>
          </p:cNvPr>
          <p:cNvCxnSpPr/>
          <p:nvPr/>
        </p:nvCxnSpPr>
        <p:spPr>
          <a:xfrm flipH="1" flipV="1">
            <a:off x="1118587" y="1959618"/>
            <a:ext cx="408372" cy="36398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gyenes összekötő nyíllal 14">
            <a:extLst>
              <a:ext uri="{FF2B5EF4-FFF2-40B4-BE49-F238E27FC236}">
                <a16:creationId xmlns:a16="http://schemas.microsoft.com/office/drawing/2014/main" id="{DCECE5C6-3A2F-4351-AB75-DB31D4CEF41D}"/>
              </a:ext>
            </a:extLst>
          </p:cNvPr>
          <p:cNvCxnSpPr/>
          <p:nvPr/>
        </p:nvCxnSpPr>
        <p:spPr>
          <a:xfrm flipH="1" flipV="1">
            <a:off x="3064276" y="2623527"/>
            <a:ext cx="408372" cy="36398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CD23DAF7-E84B-49D1-B22E-530C92959EA4}"/>
              </a:ext>
            </a:extLst>
          </p:cNvPr>
          <p:cNvSpPr txBox="1"/>
          <p:nvPr/>
        </p:nvSpPr>
        <p:spPr>
          <a:xfrm>
            <a:off x="3472648" y="2987511"/>
            <a:ext cx="180859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b="1" dirty="0">
                <a:solidFill>
                  <a:srgbClr val="FF0000"/>
                </a:solidFill>
              </a:rPr>
              <a:t>2. </a:t>
            </a:r>
            <a:r>
              <a:rPr lang="hu-HU" sz="1400" b="1" dirty="0" err="1">
                <a:solidFill>
                  <a:srgbClr val="FF0000"/>
                </a:solidFill>
              </a:rPr>
              <a:t>Create</a:t>
            </a:r>
            <a:r>
              <a:rPr lang="hu-HU" sz="1400" b="1" dirty="0">
                <a:solidFill>
                  <a:srgbClr val="FF0000"/>
                </a:solidFill>
              </a:rPr>
              <a:t> </a:t>
            </a:r>
            <a:r>
              <a:rPr lang="hu-HU" sz="1400" b="1" dirty="0" err="1">
                <a:solidFill>
                  <a:srgbClr val="FF0000"/>
                </a:solidFill>
              </a:rPr>
              <a:t>borehole</a:t>
            </a:r>
            <a:endParaRPr lang="hu-HU" sz="1400" dirty="0">
              <a:solidFill>
                <a:srgbClr val="FF0000"/>
              </a:solidFill>
            </a:endParaRP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8587C33-491E-4FEB-8DED-F8087BC8CF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625" y="2296795"/>
            <a:ext cx="6010275" cy="3810000"/>
          </a:xfrm>
          <a:prstGeom prst="rect">
            <a:avLst/>
          </a:prstGeom>
        </p:spPr>
      </p:pic>
      <p:sp>
        <p:nvSpPr>
          <p:cNvPr id="18" name="Szövegdoboz 17">
            <a:extLst>
              <a:ext uri="{FF2B5EF4-FFF2-40B4-BE49-F238E27FC236}">
                <a16:creationId xmlns:a16="http://schemas.microsoft.com/office/drawing/2014/main" id="{20CA8194-E143-495B-8FBB-01DD2B0ED994}"/>
              </a:ext>
            </a:extLst>
          </p:cNvPr>
          <p:cNvSpPr txBox="1"/>
          <p:nvPr/>
        </p:nvSpPr>
        <p:spPr>
          <a:xfrm>
            <a:off x="5707834" y="2020871"/>
            <a:ext cx="4507404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b="1" dirty="0">
                <a:solidFill>
                  <a:srgbClr val="FF0000"/>
                </a:solidFill>
              </a:rPr>
              <a:t>3. Fúrásszelvény elhelyezése és talajrétegződés </a:t>
            </a:r>
            <a:r>
              <a:rPr lang="hu-HU" sz="1400" b="1" dirty="0" err="1">
                <a:solidFill>
                  <a:srgbClr val="FF0000"/>
                </a:solidFill>
              </a:rPr>
              <a:t>beálítása</a:t>
            </a:r>
            <a:endParaRPr lang="hu-H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428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2" y="715678"/>
            <a:ext cx="62844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1. Bevezetés, ismerkedés a PLAXIS 2D programmal, Síkalapozás</a:t>
            </a:r>
          </a:p>
          <a:p>
            <a:r>
              <a:rPr lang="hu-HU" dirty="0"/>
              <a:t>Beton alaptest modellezése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4F653384-193F-45CE-A5CC-7BBCE270C6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05" r="37911"/>
          <a:stretch/>
        </p:blipFill>
        <p:spPr>
          <a:xfrm>
            <a:off x="979652" y="1428750"/>
            <a:ext cx="6353304" cy="5046248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1C7CCC2C-8BE2-4849-BADE-D894BDF1E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7183" y="3429000"/>
            <a:ext cx="2943225" cy="1876425"/>
          </a:xfrm>
          <a:prstGeom prst="rect">
            <a:avLst/>
          </a:prstGeom>
        </p:spPr>
      </p:pic>
      <p:sp>
        <p:nvSpPr>
          <p:cNvPr id="19" name="Szövegdoboz 18">
            <a:extLst>
              <a:ext uri="{FF2B5EF4-FFF2-40B4-BE49-F238E27FC236}">
                <a16:creationId xmlns:a16="http://schemas.microsoft.com/office/drawing/2014/main" id="{A90F7C61-2E17-402A-99E9-E1455FA5F205}"/>
              </a:ext>
            </a:extLst>
          </p:cNvPr>
          <p:cNvSpPr txBox="1"/>
          <p:nvPr/>
        </p:nvSpPr>
        <p:spPr>
          <a:xfrm>
            <a:off x="7687183" y="5402278"/>
            <a:ext cx="3693990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sz="1400" dirty="0"/>
              <a:t>Geometria megadása a koordináta rendszerben</a:t>
            </a:r>
          </a:p>
        </p:txBody>
      </p:sp>
    </p:spTree>
    <p:extLst>
      <p:ext uri="{BB962C8B-B14F-4D97-AF65-F5344CB8AC3E}">
        <p14:creationId xmlns:p14="http://schemas.microsoft.com/office/powerpoint/2010/main" val="2490323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2" y="715678"/>
            <a:ext cx="62844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1. Bevezetés, ismerkedés a PLAXIS 2D programmal, Síkalapozás</a:t>
            </a:r>
          </a:p>
          <a:p>
            <a:r>
              <a:rPr lang="hu-HU" dirty="0"/>
              <a:t>VEM háló generálása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9FDDA72E-49B1-4EC5-9997-D2875358E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628" y="1362008"/>
            <a:ext cx="10260176" cy="509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03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>
            <a:extLst>
              <a:ext uri="{FF2B5EF4-FFF2-40B4-BE49-F238E27FC236}">
                <a16:creationId xmlns:a16="http://schemas.microsoft.com/office/drawing/2014/main" id="{BFFCD4AC-C0D6-4939-BD22-F13326DDB669}"/>
              </a:ext>
            </a:extLst>
          </p:cNvPr>
          <p:cNvSpPr txBox="1"/>
          <p:nvPr/>
        </p:nvSpPr>
        <p:spPr>
          <a:xfrm>
            <a:off x="686032" y="715678"/>
            <a:ext cx="62844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1" dirty="0"/>
              <a:t>1. Bevezetés, ismerkedés a PLAXIS 2D programmal, Síkalapozás</a:t>
            </a:r>
          </a:p>
          <a:p>
            <a:r>
              <a:rPr lang="hu-HU" dirty="0"/>
              <a:t>Igénybevételek felvétele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B871987F-3279-4B55-905D-809060736B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362009"/>
            <a:ext cx="9191625" cy="495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808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672</Words>
  <Application>Microsoft Office PowerPoint</Application>
  <PresentationFormat>Szélesvásznú</PresentationFormat>
  <Paragraphs>134</Paragraphs>
  <Slides>43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Office-téma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Kádár Máté</dc:creator>
  <cp:lastModifiedBy>Kádár Máté</cp:lastModifiedBy>
  <cp:revision>3</cp:revision>
  <dcterms:created xsi:type="dcterms:W3CDTF">2022-01-09T13:17:47Z</dcterms:created>
  <dcterms:modified xsi:type="dcterms:W3CDTF">2022-01-09T16:40:36Z</dcterms:modified>
</cp:coreProperties>
</file>